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10312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 a vedení lidí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22960" y="320040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Studijní prezentace k modulu společného jádra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22960" y="4114800"/>
            <a:ext cx="9601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B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Tato prezentace shrnuje hlavní myšlenky modulu. Podrobný výklad, příklady a případ z praxe najdete ve studijní opoře.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22960" y="56692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E7C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1MBA.cz  ·  12 hodin  ·  8 kapitol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OBSAH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 vás v modulu čeká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5029200" cy="914400"/>
          </a:xfrm>
          <a:prstGeom prst="roundRect">
            <a:avLst>
              <a:gd name="adj" fmla="val 12000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920240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600200" y="180136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Práce vedoucího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600200" y="214884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za vás neudělá nikdo jiný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22960" y="2788920"/>
            <a:ext cx="5029200" cy="914400"/>
          </a:xfrm>
          <a:prstGeom prst="roundRect">
            <a:avLst>
              <a:gd name="adj" fmla="val 12000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05840" y="3017520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0584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600200" y="289864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Delegování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600200" y="324612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předat, co si nechat, jak zadat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22960" y="3886200"/>
            <a:ext cx="5029200" cy="914400"/>
          </a:xfrm>
          <a:prstGeom prst="roundRect">
            <a:avLst>
              <a:gd name="adj" fmla="val 12000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05840" y="4114800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0584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600200" y="399592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Kontrola bez dozoru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600200" y="43434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sledovat a jak často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22960" y="4983480"/>
            <a:ext cx="5029200" cy="914400"/>
          </a:xfrm>
          <a:prstGeom prst="roundRect">
            <a:avLst>
              <a:gd name="adj" fmla="val 12000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05840" y="5212080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" y="5212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600200" y="509320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Řízení výkonu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600200" y="5440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 se včas dozvědět o problému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309360" y="1691640"/>
            <a:ext cx="5029200" cy="914400"/>
          </a:xfrm>
          <a:prstGeom prst="roundRect">
            <a:avLst>
              <a:gd name="adj" fmla="val 12000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92240" y="1920240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9224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086600" y="180136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Sestavení týmu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7086600" y="214884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Výběr, pohovor, zapracování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309360" y="2788920"/>
            <a:ext cx="5029200" cy="914400"/>
          </a:xfrm>
          <a:prstGeom prst="roundRect">
            <a:avLst>
              <a:gd name="adj" fmla="val 12000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92240" y="3017520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9224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7086600" y="289864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Řízení směrem nahoru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7086600" y="324612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Práce s vlastním nadřízeným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309360" y="3886200"/>
            <a:ext cx="5029200" cy="914400"/>
          </a:xfrm>
          <a:prstGeom prst="roundRect">
            <a:avLst>
              <a:gd name="adj" fmla="val 12000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492240" y="4114800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49224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800" dirty="0"/>
          </a:p>
        </p:txBody>
      </p:sp>
      <p:sp>
        <p:nvSpPr>
          <p:cNvPr id="37" name="Text 35"/>
          <p:cNvSpPr/>
          <p:nvPr/>
        </p:nvSpPr>
        <p:spPr>
          <a:xfrm>
            <a:off x="7086600" y="399592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Prvních sto dní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7086600" y="43434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Nástup do nové role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6309360" y="4983480"/>
            <a:ext cx="5029200" cy="914400"/>
          </a:xfrm>
          <a:prstGeom prst="roundRect">
            <a:avLst>
              <a:gd name="adj" fmla="val 12000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492240" y="5212080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492240" y="5212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7086600" y="509320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Změna role a rozchod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7086600" y="5440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Když spolupráce nefunguje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KAPITOLA 1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Proč povýšení odborníka často nevyjde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22960" y="16002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Většina lidí je povýšena za to, že byli dobří v práci, kterou dělali. Nová role ale vyžaduje jiné dovednosti — a nikdo jim to neřekne. Zůstávají proto u toho, co umí: dělají práci, místo aby ji řídili.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2651760"/>
            <a:ext cx="3291840" cy="2377440"/>
          </a:xfrm>
          <a:prstGeom prst="roundRect">
            <a:avLst>
              <a:gd name="adj" fmla="val 4615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Neumí delegovat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97280" y="3337560"/>
            <a:ext cx="2743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Zadat práci trvá déle než ji udělat — poprvé. Úvaha platí pro jeden úkol a je fatální pro sto úkolů.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389120" y="2651760"/>
            <a:ext cx="3291840" cy="2377440"/>
          </a:xfrm>
          <a:prstGeom prst="roundRect">
            <a:avLst>
              <a:gd name="adj" fmla="val 4615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6344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Nosí cizí odpovědnost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663440" y="3337560"/>
            <a:ext cx="2743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 každým „co s tím mám dělat?“ se skrývá přesun úkolu zpět na vedoucího.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955280" y="2651760"/>
            <a:ext cx="3291840" cy="2377440"/>
          </a:xfrm>
          <a:prstGeom prst="roundRect">
            <a:avLst>
              <a:gd name="adj" fmla="val 4615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Pracuje, místo aby vedl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29600" y="3337560"/>
            <a:ext cx="2743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Nezbývá čas na plánování, zpětnou vazbu ani na to všimnout si, že někdo nestíhá.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822960" y="61722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Otázka, která to shrnuje: proč ty lidi vlastně má? Odpověď je v pořádku jen dočasně — v krizi nebo při zaučování.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KAPITOLA 1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Manažerské dovednosti a řídicí úroveň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22960" y="15544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Poměr potřebných dovedností se s úrovní mění. Technická složka klesá, koncepční roste — interpersonální zůstává stejně důležitá všude.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22960" y="228600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Vrcholový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651760" y="2286000"/>
            <a:ext cx="1234440" cy="640080"/>
          </a:xfrm>
          <a:prstGeom prst="roundRect">
            <a:avLst>
              <a:gd name="adj" fmla="val 8571"/>
            </a:avLst>
          </a:prstGeom>
          <a:solidFill>
            <a:srgbClr val="5A6472"/>
          </a:solidFill>
          <a:ln w="12700">
            <a:solidFill>
              <a:srgbClr val="5A647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886200" y="2286000"/>
            <a:ext cx="2468880" cy="640080"/>
          </a:xfrm>
          <a:prstGeom prst="roundRect">
            <a:avLst>
              <a:gd name="adj" fmla="val 8571"/>
            </a:avLst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355080" y="2286000"/>
            <a:ext cx="4526280" cy="640080"/>
          </a:xfrm>
          <a:prstGeom prst="roundRect">
            <a:avLst>
              <a:gd name="adj" fmla="val 8571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15468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Střední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651760" y="3154680"/>
            <a:ext cx="2468880" cy="640080"/>
          </a:xfrm>
          <a:prstGeom prst="roundRect">
            <a:avLst>
              <a:gd name="adj" fmla="val 8571"/>
            </a:avLst>
          </a:prstGeom>
          <a:solidFill>
            <a:srgbClr val="5A6472"/>
          </a:solidFill>
          <a:ln w="12700">
            <a:solidFill>
              <a:srgbClr val="5A647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120640" y="3154680"/>
            <a:ext cx="3291840" cy="640080"/>
          </a:xfrm>
          <a:prstGeom prst="roundRect">
            <a:avLst>
              <a:gd name="adj" fmla="val 8571"/>
            </a:avLst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412480" y="3154680"/>
            <a:ext cx="2468880" cy="640080"/>
          </a:xfrm>
          <a:prstGeom prst="roundRect">
            <a:avLst>
              <a:gd name="adj" fmla="val 8571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40233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Nižší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2651760" y="4023360"/>
            <a:ext cx="4526280" cy="640080"/>
          </a:xfrm>
          <a:prstGeom prst="roundRect">
            <a:avLst>
              <a:gd name="adj" fmla="val 8571"/>
            </a:avLst>
          </a:prstGeom>
          <a:solidFill>
            <a:srgbClr val="5A6472"/>
          </a:solidFill>
          <a:ln w="12700">
            <a:solidFill>
              <a:srgbClr val="5A647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178040" y="4023360"/>
            <a:ext cx="2468880" cy="640080"/>
          </a:xfrm>
          <a:prstGeom prst="roundRect">
            <a:avLst>
              <a:gd name="adj" fmla="val 8571"/>
            </a:avLst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646920" y="4023360"/>
            <a:ext cx="1234440" cy="640080"/>
          </a:xfrm>
          <a:prstGeom prst="roundRect">
            <a:avLst>
              <a:gd name="adj" fmla="val 8571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651760" y="5029200"/>
            <a:ext cx="182880" cy="182880"/>
          </a:xfrm>
          <a:prstGeom prst="ellipse">
            <a:avLst/>
          </a:prstGeom>
          <a:solidFill>
            <a:srgbClr val="5A6472"/>
          </a:solidFill>
          <a:ln w="12700">
            <a:solidFill>
              <a:srgbClr val="5A647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944368" y="496519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Technické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394960" y="5029200"/>
            <a:ext cx="182880" cy="18288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87568" y="496519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Interpersonální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138160" y="5029200"/>
            <a:ext cx="182880" cy="182880"/>
          </a:xfrm>
          <a:prstGeom prst="ellipse">
            <a:avLst/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30768" y="496519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Koncepční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822960" y="61722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Robert L. Katz, Skills of an Effective Administrator, Harvard Business Review, 1955.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KAPITOLA 2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Tři důvody, proč lidé nedelegují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822960" y="1645920"/>
            <a:ext cx="10424160" cy="1325880"/>
          </a:xfrm>
          <a:prstGeom prst="roundRect">
            <a:avLst>
              <a:gd name="adj" fmla="val 8276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3000" y="1755648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„Než to vysvětlím, mám to hotové.“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43000" y="219456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Pravdivé — poprvé. Podruhé už méně, popáté skoro vůbec.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309360" y="1783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ZKOUŠKA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09360" y="2084832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Opakuje se ten úkol? Pak je vysvětlení investice, ne náklad.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22960" y="3154680"/>
            <a:ext cx="10424160" cy="1325880"/>
          </a:xfrm>
          <a:prstGeom prst="roundRect">
            <a:avLst>
              <a:gd name="adj" fmla="val 8276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43000" y="3264408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„Neudělají to dobře.“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43000" y="370332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Zaměňují se dvě věci: dobře a stejně jako já.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309360" y="32918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ZKOUŠKA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309360" y="3593592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Vadilo by, kdyby to udělali jinak, ale výsledek by fungoval?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22960" y="4663440"/>
            <a:ext cx="10424160" cy="1325880"/>
          </a:xfrm>
          <a:prstGeom prst="roundRect">
            <a:avLst>
              <a:gd name="adj" fmla="val 8276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43000" y="4773168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„Musím to mít pod kontrolou.“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43000" y="521208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Odpovědnost zůstává na vás. Z toho ale neplyne, že máte práci dělat.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309360" y="4800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ZKOUŠKA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309360" y="5102352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Potřebuju to dělat, nebo o tom potřebuju vědět?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KAPITOLA 2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Pět věcí, které musí zaznít v zadání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508760" y="1627632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 má být výsledkem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577840" y="164592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co má dělat, ale jak vypadá hotová věc.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587752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587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508760" y="25237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Proč to děláme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577840" y="2542032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Kdo zná účel, poradí si se situací, kterou zadání nepokrylo.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22960" y="3483864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4838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508760" y="3419856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Dokdy a podle čeho se pozná splnění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577840" y="3438144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Konkrétní datum a měřitelné kritérium. Většina úkolů měřitelná je.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22960" y="4379976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43799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508760" y="4315968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Jaké má pravomoci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577840" y="4334256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Může rozhodnout sám? Utratit peníze? Oslovit jiné oddělení?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22960" y="5276088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276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508760" y="52120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Kdy se ozve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577840" y="5230368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Domluvený okamžik, ne kontrola z vaší strany.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22960" y="61722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Ověření: „Řekněte mi prosím, jak tomu rozumíte, ať vím, že jsem to zadal srozumitelně.“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KAPITOLA 2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Manažer jako řešitel slovní úlohy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22960" y="15544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Slovní úloha má tři části. Ve škole se procvičovala hlavně prostřední — tedy ta jediná, kterou dnes udělá někdo jiný.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22960" y="2286000"/>
            <a:ext cx="329184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246888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97280" y="31546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Formulace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97280" y="361188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Převést mlhavou situaci na otázku, která má odpověď. „Něco s tím udělejte“ není zadání.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89120" y="2286000"/>
            <a:ext cx="329184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63440" y="246888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A3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4663440" y="31546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Výpočet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63440" y="361188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Udělá zaměstnanec, tabulka nebo AI — rychleji a lépe než vy.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955280" y="2286000"/>
            <a:ext cx="329184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0" y="246888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229600" y="31546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Výklad a zavedení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229600" y="361188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z toho plyne, co uděláme jinak, kdo a odkdy. Bez toho je analýza soubor, který nikdo neotevře.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22960" y="61722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Než úkol předáte, řekněte si nahlas, co budete dělat s výsledkem. Když to nevíte, zadání není hotové.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KAPITOLA 3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Dozor, nebo kontrola?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22960" y="15544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Rozdíl není v tom, jak často se ptáte. Je v tom, jestli o tom termínu ten druhý věděl předem.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22960" y="2103120"/>
            <a:ext cx="5029200" cy="2834640"/>
          </a:xfrm>
          <a:prstGeom prst="roundRect">
            <a:avLst>
              <a:gd name="adj" fmla="val 3871"/>
            </a:avLst>
          </a:prstGeom>
          <a:solidFill>
            <a:srgbClr val="F0E6E4"/>
          </a:solidFill>
          <a:ln w="12700">
            <a:solidFill>
              <a:srgbClr val="F0E6E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88720" y="228600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C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Dozor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188720" y="2788920"/>
            <a:ext cx="42976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Ptám se, když mě to napadne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Kontroluji způsob provedení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Člověk přestane rozhodovat a ptá se na každou maličkost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309360" y="2103120"/>
            <a:ext cx="4937760" cy="2834640"/>
          </a:xfrm>
          <a:prstGeom prst="roundRect">
            <a:avLst>
              <a:gd name="adj" fmla="val 3871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75120" y="22860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Kontrola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675120" y="2788920"/>
            <a:ext cx="4206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Termín domluvený už při zadání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Sleduji výsledek a postup, ne způsob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Člověk ví, na čem je, a rozhoduje sám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822960" y="61722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Kolik bodů: krátký úkol žádný, několikatýdenní jeden v polovině, u nováčka hustěji — a řekněte proč.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KAPITOLA 4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Aby člověk ohlásil problém včas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22960" y="15544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Propad výkonu nemá počáteční příznak. Jediný, kdo o potížích ví v den, kdy začaly, je ten člověk sám — a musí být splněné tři podmínky současně.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22960" y="2286000"/>
            <a:ext cx="3291840" cy="2560320"/>
          </a:xfrm>
          <a:prstGeom prst="roundRect">
            <a:avLst>
              <a:gd name="adj" fmla="val 4286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97280" y="2514600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97280" y="31089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Možnost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356616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Příležitost o tom mluvit. Pravidelný krátký rozhovor jeden na jednoho, ne chodba mezi dveřmi.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89120" y="2286000"/>
            <a:ext cx="3291840" cy="2560320"/>
          </a:xfrm>
          <a:prstGeom prst="roundRect">
            <a:avLst>
              <a:gd name="adj" fmla="val 4286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63440" y="2514600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6344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663440" y="31089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Bezpečí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663440" y="356616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Rozhoduje to, co se stalo poprvé, když někdo přišel s potíží. Tým se to dozví do týdne.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955280" y="2286000"/>
            <a:ext cx="3291840" cy="2560320"/>
          </a:xfrm>
          <a:prstGeom prst="roundRect">
            <a:avLst>
              <a:gd name="adj" fmla="val 4286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0" y="2514600"/>
            <a:ext cx="457200" cy="457200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229600" y="31089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Schopnost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229600" y="356616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Umět to říct tak, aby to neznělo jako výmluva. Pomáhají konkrétní otázky od vedoucího.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822960" y="61722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Zaměstnanec si potíž vykládá jako vlastní osobní selhání — a o tom se nemluví. Proto mlčí i o věci na jedno odpoledne.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KAPITOLA 4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Kde hledat příčinu — v tomto pořadí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822960" y="2194560"/>
            <a:ext cx="24688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23774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Zadání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51560" y="283464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Věděl, co se po něm chce, dokdy a podle čeho se pozná splnění?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3310128" y="301752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B08D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›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3520440" y="2194560"/>
            <a:ext cx="24688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49040" y="23774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Podmínky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749040" y="283464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 nástroje, přístupy, informace a čas?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007608" y="301752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B08D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›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6217920" y="2194560"/>
            <a:ext cx="24688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46520" y="23774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Schopnosti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6446520" y="283464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Umí to? Může se to naučit? Ukázal mu to někdo?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705088" y="301752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B08D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›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8915400" y="2194560"/>
            <a:ext cx="24688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0" y="23774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Vůle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144000" y="283464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Umí, má podmínky, ale nedělá to.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822960" y="61722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Většina „výkonových problémů“ jsou špatná zadání a řeší se u vedoucího. Kdo začne od vůle, obviní člověka za vlastní chybu.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KAPITOLA 5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Výběrový pohovor: minulost místo hypotéz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822960" y="1645920"/>
            <a:ext cx="5029200" cy="1920240"/>
          </a:xfrm>
          <a:prstGeom prst="roundRect">
            <a:avLst>
              <a:gd name="adj" fmla="val 5714"/>
            </a:avLst>
          </a:prstGeom>
          <a:solidFill>
            <a:srgbClr val="F0E6E4"/>
          </a:solidFill>
          <a:ln w="12700">
            <a:solidFill>
              <a:srgbClr val="F0E6E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810512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8C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NEFUNGUJE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88720" y="2176272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4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„Co byste dělal, kdyby vám podřízený nedodržel termín?“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88720" y="31089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Nacvičená odpověď, kterou zná každý.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309360" y="1645920"/>
            <a:ext cx="4937760" cy="1920240"/>
          </a:xfrm>
          <a:prstGeom prst="roundRect">
            <a:avLst>
              <a:gd name="adj" fmla="val 5714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75120" y="1810512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FUNGUJE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675120" y="2176272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4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„Popište situaci, kdy vám někdo nedodržel termín. Co jste udělal a jak to dopadlo?“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675120" y="310896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Buď to zažil, nebo ne. Nedá se předstírat.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22960" y="39319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 dál na pohovoru funguje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822960" y="4389120"/>
            <a:ext cx="10515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Doptávat se do konkrétna: co přesně jste řekl, jak to dopadlo, co byste dnes udělal jinak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Zadat krátkou ukázku práce — ne neplacenou práci pro vás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Ptát se na to, co nešlo. Kdo chybu popíše a řekne, co si z ní odnesl, prokázal víc než úspěchem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822960" y="61722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Odbornost se dá doučit, pracovní návyky obtížně. Při srovnatelných kandidátech volte silnějšího v návycích.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KAPITOLA 7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Prvních sto dní: poznávat rychle, měnit brzy a málo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822960" y="1645920"/>
            <a:ext cx="5029200" cy="1737360"/>
          </a:xfrm>
          <a:prstGeom prst="roundRect">
            <a:avLst>
              <a:gd name="adj" fmla="val 6316"/>
            </a:avLst>
          </a:prstGeom>
          <a:solidFill>
            <a:srgbClr val="F0E6E4"/>
          </a:solidFill>
          <a:ln w="12700">
            <a:solidFill>
              <a:srgbClr val="F0E6E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810512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C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Dvě obvyklé chyby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88720" y="2240280"/>
            <a:ext cx="4297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Předvést se změnami dřív, než vím proč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Neudělat půl roku nic — tým si zvykne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309360" y="1645920"/>
            <a:ext cx="4937760" cy="1737360"/>
          </a:xfrm>
          <a:prstGeom prst="roundRect">
            <a:avLst>
              <a:gd name="adj" fmla="val 6316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75120" y="181051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Výhoda, která se ztrácí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675120" y="224028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Nový vedoucí se smí ptát na cokoli. „Proč to děláte takhle?“ zní od nováčka přirozeně, po roce už jako výtka.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22960" y="37033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Pět otázek do úvodních rozhovorů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22960" y="411480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děláte a co z toho vám dává největší smysl?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vás nejvíc zdržuje?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by se mělo změnit — a co bych naopak neměl rušit?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ode mě potřebujete?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co se mám ještě zeptat, co mě nenapadlo?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822960" y="61722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zaznělo od tří a víc lidí, je fakt, ne názor.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KAPITOLA 8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Když spolupráce nefunguje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22960" y="15544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Cena odkladu roste rychleji než cena rozhodnutí — a platí ji jiní lidé, kteří odejdou dřív. Rozchod ale není jediná možnost a u dlouholetých lidí zpravidla ani ta správná.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22960" y="2286000"/>
            <a:ext cx="10424160" cy="914400"/>
          </a:xfrm>
          <a:prstGeom prst="roundRect">
            <a:avLst>
              <a:gd name="adj" fmla="val 12000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88720" y="228600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Rozdělit roli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120640" y="228600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Odebrat vedení lidí, ponechat odbornou část. Nikdo neztrácí tvář.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3383280"/>
            <a:ext cx="10424160" cy="914400"/>
          </a:xfrm>
          <a:prstGeom prst="roundRect">
            <a:avLst>
              <a:gd name="adj" fmla="val 12000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88720" y="338328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Změnit rozsah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120640" y="338328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Menší tým, jiný úsek, projektová role bez podřízených.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22960" y="4480560"/>
            <a:ext cx="10424160" cy="914400"/>
          </a:xfrm>
          <a:prstGeom prst="roundRect">
            <a:avLst>
              <a:gd name="adj" fmla="val 12000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88720" y="448056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 podle silných stránek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120640" y="448056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Odborný garant, mentor, nejtěžší případy. Pozor na roli vytvořenou jen k odsunutí.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22960" y="61722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Podmínkou u všech variant je, že se skutečně něco odebere. U dlouholetých: závazek je vůči člověku, ne vůči roli.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18872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 si odnést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22960" y="20116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08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Čtyři věci, které za vedoucího neudělá nikdo jiný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68680" y="2944368"/>
            <a:ext cx="146304" cy="146304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80160" y="283464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Rozdělit práci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577840" y="2862072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B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Nikdo jiný nezná zároveň zadání i lidi.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68680" y="3813048"/>
            <a:ext cx="146304" cy="146304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80160" y="370332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Říct, co je dobře a co ne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577840" y="3730752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B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Zpětnou vazbu si zaměstnanec sám nedá.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68680" y="4681728"/>
            <a:ext cx="146304" cy="146304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80160" y="45720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Otevřít nepříjemnou věc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5577840" y="4599432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B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Čím déle se to nechá být, tím dražší to je.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68680" y="5550408"/>
            <a:ext cx="146304" cy="146304"/>
          </a:xfrm>
          <a:prstGeom prst="ellipse">
            <a:avLst/>
          </a:prstGeom>
          <a:solidFill>
            <a:srgbClr val="B08D3F"/>
          </a:solidFill>
          <a:ln w="12700">
            <a:solidFill>
              <a:srgbClr val="B08D3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80160" y="54406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Postarat se, aby tým fungoval i bez vás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5577840" y="5468112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B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Práce, jejíž absenci nikdo nevidí — až do dne, kdy je pozdě.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22960" y="62179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E7C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Podrobný výklad, případ z praxe a úkol najdete ve studijní opoře.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a vedení lidí — studijní prezentace</dc:title>
  <dc:subject>PptxGenJS Presentation</dc:subject>
  <dc:creator>1MBA.cz s.r.o.</dc:creator>
  <cp:lastModifiedBy>1MBA.cz s.r.o.</cp:lastModifiedBy>
  <cp:revision>1</cp:revision>
  <dcterms:created xsi:type="dcterms:W3CDTF">2026-08-16T10:21:08Z</dcterms:created>
  <dcterms:modified xsi:type="dcterms:W3CDTF">2026-08-16T10:21:08Z</dcterms:modified>
</cp:coreProperties>
</file>